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77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F15A1-6127-4037-9643-D249609A6EFE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A49B-A46A-4D47-BBC2-DB1969DD20B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F15A1-6127-4037-9643-D249609A6EFE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A49B-A46A-4D47-BBC2-DB1969DD20B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F15A1-6127-4037-9643-D249609A6EFE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A49B-A46A-4D47-BBC2-DB1969DD20B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F15A1-6127-4037-9643-D249609A6EFE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A49B-A46A-4D47-BBC2-DB1969DD20B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F15A1-6127-4037-9643-D249609A6EFE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A49B-A46A-4D47-BBC2-DB1969DD20B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F15A1-6127-4037-9643-D249609A6EFE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A49B-A46A-4D47-BBC2-DB1969DD20B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F15A1-6127-4037-9643-D249609A6EFE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A49B-A46A-4D47-BBC2-DB1969DD20B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F15A1-6127-4037-9643-D249609A6EFE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A49B-A46A-4D47-BBC2-DB1969DD20B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F15A1-6127-4037-9643-D249609A6EFE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A49B-A46A-4D47-BBC2-DB1969DD20B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F15A1-6127-4037-9643-D249609A6EFE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A49B-A46A-4D47-BBC2-DB1969DD20B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F15A1-6127-4037-9643-D249609A6EFE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6A49B-A46A-4D47-BBC2-DB1969DD20B3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7F15A1-6127-4037-9643-D249609A6EFE}" type="datetimeFigureOut">
              <a:rPr lang="fr-FR" smtClean="0"/>
              <a:t>05/02/2026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6A49B-A46A-4D47-BBC2-DB1969DD20B3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Connecteur droit avec flèche 12">
            <a:extLst>
              <a:ext uri="{FF2B5EF4-FFF2-40B4-BE49-F238E27FC236}"/>
            </a:extLst>
          </p:cNvPr>
          <p:cNvCxnSpPr/>
          <p:nvPr/>
        </p:nvCxnSpPr>
        <p:spPr>
          <a:xfrm>
            <a:off x="2303860" y="2492376"/>
            <a:ext cx="0" cy="2665413"/>
          </a:xfrm>
          <a:prstGeom prst="straightConnector1">
            <a:avLst/>
          </a:prstGeom>
          <a:ln w="7620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>
            <a:extLst>
              <a:ext uri="{FF2B5EF4-FFF2-40B4-BE49-F238E27FC236}"/>
            </a:extLst>
          </p:cNvPr>
          <p:cNvCxnSpPr/>
          <p:nvPr/>
        </p:nvCxnSpPr>
        <p:spPr>
          <a:xfrm>
            <a:off x="4410075" y="2492375"/>
            <a:ext cx="0" cy="2736850"/>
          </a:xfrm>
          <a:prstGeom prst="straightConnector1">
            <a:avLst/>
          </a:prstGeom>
          <a:ln w="76200">
            <a:solidFill>
              <a:schemeClr val="accent3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18">
            <a:extLst>
              <a:ext uri="{FF2B5EF4-FFF2-40B4-BE49-F238E27FC236}"/>
            </a:extLst>
          </p:cNvPr>
          <p:cNvCxnSpPr/>
          <p:nvPr/>
        </p:nvCxnSpPr>
        <p:spPr>
          <a:xfrm>
            <a:off x="6569869" y="2492375"/>
            <a:ext cx="0" cy="2736850"/>
          </a:xfrm>
          <a:prstGeom prst="straightConnector1">
            <a:avLst/>
          </a:prstGeom>
          <a:ln w="76200"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à coins arrondis 1">
            <a:extLst>
              <a:ext uri="{FF2B5EF4-FFF2-40B4-BE49-F238E27FC236}"/>
            </a:extLst>
          </p:cNvPr>
          <p:cNvSpPr/>
          <p:nvPr/>
        </p:nvSpPr>
        <p:spPr>
          <a:xfrm>
            <a:off x="3600450" y="188913"/>
            <a:ext cx="1943100" cy="431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/>
              <a:t>Population</a:t>
            </a:r>
          </a:p>
        </p:txBody>
      </p:sp>
      <p:cxnSp>
        <p:nvCxnSpPr>
          <p:cNvPr id="4" name="Connecteur droit avec flèche 3">
            <a:extLst>
              <a:ext uri="{FF2B5EF4-FFF2-40B4-BE49-F238E27FC236}"/>
            </a:extLst>
          </p:cNvPr>
          <p:cNvCxnSpPr/>
          <p:nvPr/>
        </p:nvCxnSpPr>
        <p:spPr>
          <a:xfrm>
            <a:off x="4518422" y="692151"/>
            <a:ext cx="0" cy="1008063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ZoneTexte 4"/>
          <p:cNvSpPr txBox="1">
            <a:spLocks noChangeArrowheads="1"/>
          </p:cNvSpPr>
          <p:nvPr/>
        </p:nvSpPr>
        <p:spPr bwMode="auto">
          <a:xfrm>
            <a:off x="2166938" y="989013"/>
            <a:ext cx="232291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fr-FR" altLang="fr-FR" sz="2000">
                <a:solidFill>
                  <a:srgbClr val="FF0000"/>
                </a:solidFill>
              </a:rPr>
              <a:t>Mutations</a:t>
            </a:r>
            <a:r>
              <a:rPr lang="fr-FR" altLang="fr-FR" sz="2000"/>
              <a:t> aléatoires</a:t>
            </a:r>
          </a:p>
        </p:txBody>
      </p:sp>
      <p:sp>
        <p:nvSpPr>
          <p:cNvPr id="6" name="Rectangle à coins arrondis 5">
            <a:extLst>
              <a:ext uri="{FF2B5EF4-FFF2-40B4-BE49-F238E27FC236}"/>
            </a:extLst>
          </p:cNvPr>
          <p:cNvSpPr/>
          <p:nvPr/>
        </p:nvSpPr>
        <p:spPr>
          <a:xfrm>
            <a:off x="2141934" y="1773239"/>
            <a:ext cx="5526409" cy="7191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/>
              <a:t>Population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/>
              <a:t>avec diversité </a:t>
            </a:r>
            <a:r>
              <a:rPr lang="fr-FR" sz="2400" b="1" dirty="0" err="1"/>
              <a:t>allélique</a:t>
            </a:r>
            <a:endParaRPr lang="fr-FR" sz="2400" b="1" dirty="0"/>
          </a:p>
        </p:txBody>
      </p:sp>
      <p:sp>
        <p:nvSpPr>
          <p:cNvPr id="7" name="Rectangle à coins arrondis 6">
            <a:extLst>
              <a:ext uri="{FF2B5EF4-FFF2-40B4-BE49-F238E27FC236}"/>
            </a:extLst>
          </p:cNvPr>
          <p:cNvSpPr/>
          <p:nvPr/>
        </p:nvSpPr>
        <p:spPr>
          <a:xfrm>
            <a:off x="1439466" y="2781300"/>
            <a:ext cx="1890713" cy="503238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/>
              <a:t>Allèle avantageux</a:t>
            </a:r>
          </a:p>
        </p:txBody>
      </p:sp>
      <p:sp>
        <p:nvSpPr>
          <p:cNvPr id="8" name="Rectangle à coins arrondis 7">
            <a:extLst>
              <a:ext uri="{FF2B5EF4-FFF2-40B4-BE49-F238E27FC236}"/>
            </a:extLst>
          </p:cNvPr>
          <p:cNvSpPr/>
          <p:nvPr/>
        </p:nvSpPr>
        <p:spPr>
          <a:xfrm>
            <a:off x="3600450" y="188914"/>
            <a:ext cx="3131790" cy="7191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4000" b="1" dirty="0"/>
              <a:t>Population</a:t>
            </a:r>
          </a:p>
        </p:txBody>
      </p:sp>
      <p:sp>
        <p:nvSpPr>
          <p:cNvPr id="9" name="Rectangle à coins arrondis 8">
            <a:extLst>
              <a:ext uri="{FF2B5EF4-FFF2-40B4-BE49-F238E27FC236}"/>
            </a:extLst>
          </p:cNvPr>
          <p:cNvSpPr/>
          <p:nvPr/>
        </p:nvSpPr>
        <p:spPr>
          <a:xfrm>
            <a:off x="3545681" y="2781300"/>
            <a:ext cx="1890713" cy="503238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/>
              <a:t>Allèle désavantageux</a:t>
            </a:r>
          </a:p>
        </p:txBody>
      </p:sp>
      <p:sp>
        <p:nvSpPr>
          <p:cNvPr id="10" name="Rectangle à coins arrondis 9">
            <a:extLst>
              <a:ext uri="{FF2B5EF4-FFF2-40B4-BE49-F238E27FC236}"/>
            </a:extLst>
          </p:cNvPr>
          <p:cNvSpPr/>
          <p:nvPr/>
        </p:nvSpPr>
        <p:spPr>
          <a:xfrm>
            <a:off x="5706666" y="2781300"/>
            <a:ext cx="1889522" cy="503238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/>
              <a:t>Allèle neutre</a:t>
            </a:r>
          </a:p>
        </p:txBody>
      </p:sp>
      <p:sp>
        <p:nvSpPr>
          <p:cNvPr id="11" name="Rectangle 10">
            <a:extLst>
              <a:ext uri="{FF2B5EF4-FFF2-40B4-BE49-F238E27FC236}"/>
            </a:extLst>
          </p:cNvPr>
          <p:cNvSpPr/>
          <p:nvPr/>
        </p:nvSpPr>
        <p:spPr>
          <a:xfrm>
            <a:off x="1494235" y="3573464"/>
            <a:ext cx="3942159" cy="93503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SELECTION NATURELLE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/>
              <a:t>Influence de l’environnement</a:t>
            </a:r>
          </a:p>
        </p:txBody>
      </p:sp>
      <p:sp>
        <p:nvSpPr>
          <p:cNvPr id="16" name="Rectangle à coins arrondis 15">
            <a:extLst>
              <a:ext uri="{FF2B5EF4-FFF2-40B4-BE49-F238E27FC236}"/>
            </a:extLst>
          </p:cNvPr>
          <p:cNvSpPr/>
          <p:nvPr/>
        </p:nvSpPr>
        <p:spPr>
          <a:xfrm>
            <a:off x="1385888" y="5229225"/>
            <a:ext cx="1889522" cy="863600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/>
              <a:t>Sa fréquence augmente dans la population</a:t>
            </a:r>
          </a:p>
        </p:txBody>
      </p:sp>
      <p:sp>
        <p:nvSpPr>
          <p:cNvPr id="17" name="Rectangle à coins arrondis 16">
            <a:extLst>
              <a:ext uri="{FF2B5EF4-FFF2-40B4-BE49-F238E27FC236}"/>
            </a:extLst>
          </p:cNvPr>
          <p:cNvSpPr/>
          <p:nvPr/>
        </p:nvSpPr>
        <p:spPr>
          <a:xfrm>
            <a:off x="3600451" y="5300664"/>
            <a:ext cx="1889522" cy="865187"/>
          </a:xfrm>
          <a:prstGeom prst="round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/>
              <a:t>Sa fréquence diminue dans la population</a:t>
            </a:r>
          </a:p>
        </p:txBody>
      </p:sp>
      <p:sp>
        <p:nvSpPr>
          <p:cNvPr id="18" name="Rectangle 17">
            <a:extLst>
              <a:ext uri="{FF2B5EF4-FFF2-40B4-BE49-F238E27FC236}"/>
            </a:extLst>
          </p:cNvPr>
          <p:cNvSpPr/>
          <p:nvPr/>
        </p:nvSpPr>
        <p:spPr>
          <a:xfrm>
            <a:off x="5706666" y="3573464"/>
            <a:ext cx="2681758" cy="93503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DERIVE GENETIQUE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/>
              <a:t>Influence du hasard</a:t>
            </a:r>
          </a:p>
        </p:txBody>
      </p:sp>
      <p:sp>
        <p:nvSpPr>
          <p:cNvPr id="23" name="Rectangle à coins arrondis 22">
            <a:extLst>
              <a:ext uri="{FF2B5EF4-FFF2-40B4-BE49-F238E27FC236}"/>
            </a:extLst>
          </p:cNvPr>
          <p:cNvSpPr/>
          <p:nvPr/>
        </p:nvSpPr>
        <p:spPr>
          <a:xfrm>
            <a:off x="5760244" y="5300664"/>
            <a:ext cx="2700188" cy="865187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/>
              <a:t>Sa fréquence évolue de manière aléatoire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/>
              <a:t>dans la population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9" grpId="0" animBg="1"/>
      <p:bldP spid="10" grpId="0" animBg="1"/>
      <p:bldP spid="11" grpId="0" animBg="1"/>
      <p:bldP spid="16" grpId="0" animBg="1"/>
      <p:bldP spid="17" grpId="0" animBg="1"/>
      <p:bldP spid="18" grpId="0" animBg="1"/>
      <p:bldP spid="23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45</Words>
  <Application>Microsoft Office PowerPoint</Application>
  <PresentationFormat>Affichage à l'écran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Labosvt LABOSVT</dc:creator>
  <cp:lastModifiedBy>Labosvt LABOSVT</cp:lastModifiedBy>
  <cp:revision>1</cp:revision>
  <dcterms:created xsi:type="dcterms:W3CDTF">2026-02-05T14:46:21Z</dcterms:created>
  <dcterms:modified xsi:type="dcterms:W3CDTF">2026-02-05T14:48:03Z</dcterms:modified>
</cp:coreProperties>
</file>